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0" r:id="rId1"/>
  </p:sldMasterIdLst>
  <p:notesMasterIdLst>
    <p:notesMasterId r:id="rId18"/>
  </p:notesMasterIdLst>
  <p:sldIdLst>
    <p:sldId id="712" r:id="rId2"/>
    <p:sldId id="609" r:id="rId3"/>
    <p:sldId id="715" r:id="rId4"/>
    <p:sldId id="720" r:id="rId5"/>
    <p:sldId id="259" r:id="rId6"/>
    <p:sldId id="721" r:id="rId7"/>
    <p:sldId id="723" r:id="rId8"/>
    <p:sldId id="718" r:id="rId9"/>
    <p:sldId id="719" r:id="rId10"/>
    <p:sldId id="703" r:id="rId11"/>
    <p:sldId id="692" r:id="rId12"/>
    <p:sldId id="724" r:id="rId13"/>
    <p:sldId id="693" r:id="rId14"/>
    <p:sldId id="695" r:id="rId15"/>
    <p:sldId id="694" r:id="rId16"/>
    <p:sldId id="696" r:id="rId17"/>
  </p:sldIdLst>
  <p:sldSz cx="9144000" cy="6858000" type="screen4x3"/>
  <p:notesSz cx="6864350" cy="99964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orient="horz" pos="3768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pos="384">
          <p15:clr>
            <a:srgbClr val="A4A3A4"/>
          </p15:clr>
        </p15:guide>
        <p15:guide id="5" pos="5406">
          <p15:clr>
            <a:srgbClr val="A4A3A4"/>
          </p15:clr>
        </p15:guide>
        <p15:guide id="6" pos="2854">
          <p15:clr>
            <a:srgbClr val="A4A3A4"/>
          </p15:clr>
        </p15:guide>
        <p15:guide id="7" pos="2911">
          <p15:clr>
            <a:srgbClr val="A4A3A4"/>
          </p15:clr>
        </p15:guide>
        <p15:guide id="8" pos="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van wolven" initials="jvw" lastIdx="1" clrIdx="0"/>
  <p:cmAuthor id="2" name="HendriksCommunicatie" initials="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1"/>
    <a:srgbClr val="333333"/>
    <a:srgbClr val="330000"/>
    <a:srgbClr val="FBC17E"/>
    <a:srgbClr val="F89728"/>
    <a:srgbClr val="009600"/>
    <a:srgbClr val="F5F9EB"/>
    <a:srgbClr val="AAAAAA"/>
    <a:srgbClr val="95A0A9"/>
    <a:srgbClr val="DD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1EBBBCC-DAD2-459C-BE2E-F6DE35CF9A28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5" autoAdjust="0"/>
    <p:restoredTop sz="76871" autoAdjust="0"/>
  </p:normalViewPr>
  <p:slideViewPr>
    <p:cSldViewPr snapToGrid="0">
      <p:cViewPr>
        <p:scale>
          <a:sx n="95" d="100"/>
          <a:sy n="95" d="100"/>
        </p:scale>
        <p:origin x="-2616" y="72"/>
      </p:cViewPr>
      <p:guideLst>
        <p:guide orient="horz" pos="816"/>
        <p:guide orient="horz" pos="3768"/>
        <p:guide orient="horz" pos="958"/>
        <p:guide pos="384"/>
        <p:guide pos="5406"/>
        <p:guide pos="2854"/>
        <p:guide pos="2911"/>
        <p:guide pos="584"/>
      </p:guideLst>
    </p:cSldViewPr>
  </p:slideViewPr>
  <p:outlineViewPr>
    <p:cViewPr>
      <p:scale>
        <a:sx n="33" d="100"/>
        <a:sy n="33" d="100"/>
      </p:scale>
      <p:origin x="48" y="41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7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4551" cy="499825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r">
              <a:defRPr sz="1200"/>
            </a:lvl1pPr>
          </a:lstStyle>
          <a:p>
            <a:fld id="{43C4FC83-E364-4911-9A0C-2B7F89A61D40}" type="datetimeFigureOut">
              <a:rPr lang="nl-NL" smtClean="0"/>
              <a:pPr/>
              <a:t>27-11-2020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9" tIns="46959" rIns="93919" bIns="46959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3919" tIns="46959" rIns="93919" bIns="469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94929"/>
            <a:ext cx="2974551" cy="499825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4929"/>
            <a:ext cx="2974551" cy="499825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r">
              <a:defRPr sz="1200"/>
            </a:lvl1pPr>
          </a:lstStyle>
          <a:p>
            <a:fld id="{B6668A51-8F30-42BA-867C-240B6ADC964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4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13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89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89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98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Visuele weergave van vorige sheet.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44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25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nl-NL" sz="1100" b="0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51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93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93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46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46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46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84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68A51-8F30-42BA-867C-240B6ADC9645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3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1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79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47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021417"/>
            <a:ext cx="7972426" cy="430887"/>
          </a:xfrm>
        </p:spPr>
        <p:txBody>
          <a:bodyPr wrap="square" anchor="t" anchorCtr="0">
            <a:sp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126435"/>
            <a:ext cx="2895600" cy="10772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F20B72D-65BF-445D-B99B-DE4C670FF412}" type="slidenum">
              <a:rPr lang="nl-NL" smtClean="0"/>
              <a:pPr/>
              <a:t>‹nr.›</a:t>
            </a:fld>
            <a:r>
              <a:rPr lang="nl-NL" dirty="0"/>
              <a:t> |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9" y="128588"/>
            <a:ext cx="1420671" cy="360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428625" y="6313223"/>
            <a:ext cx="831303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126435"/>
            <a:ext cx="2895600" cy="107722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 dirty="0"/>
              <a:t> |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369048"/>
            <a:ext cx="8312400" cy="107465"/>
          </a:xfrm>
        </p:spPr>
        <p:txBody>
          <a:bodyPr>
            <a:spAutoFit/>
          </a:bodyPr>
          <a:lstStyle>
            <a:lvl1pPr>
              <a:defRPr sz="700" b="1" baseline="0">
                <a:solidFill>
                  <a:schemeClr val="bg1"/>
                </a:solidFill>
              </a:defRPr>
            </a:lvl1pPr>
            <a:lvl2pPr>
              <a:defRPr sz="700" b="1"/>
            </a:lvl2pPr>
            <a:lvl3pPr>
              <a:defRPr sz="700" b="1"/>
            </a:lvl3pPr>
            <a:lvl4pPr>
              <a:defRPr sz="700" b="1"/>
            </a:lvl4pPr>
            <a:lvl5pPr>
              <a:defRPr sz="700" b="1"/>
            </a:lvl5pPr>
          </a:lstStyle>
          <a:p>
            <a:pPr lvl="0"/>
            <a:r>
              <a:rPr lang="nl-NL"/>
              <a:t>Click to add source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68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126435"/>
            <a:ext cx="2895600" cy="107722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 dirty="0"/>
              <a:t> |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6369048"/>
            <a:ext cx="8312400" cy="107465"/>
          </a:xfrm>
        </p:spPr>
        <p:txBody>
          <a:bodyPr>
            <a:spAutoFit/>
          </a:bodyPr>
          <a:lstStyle>
            <a:lvl1pPr>
              <a:defRPr sz="700" b="1" baseline="0">
                <a:solidFill>
                  <a:schemeClr val="bg1"/>
                </a:solidFill>
              </a:defRPr>
            </a:lvl1pPr>
            <a:lvl2pPr>
              <a:defRPr sz="700" b="1"/>
            </a:lvl2pPr>
            <a:lvl3pPr>
              <a:defRPr sz="700" b="1"/>
            </a:lvl3pPr>
            <a:lvl4pPr>
              <a:defRPr sz="700" b="1"/>
            </a:lvl4pPr>
            <a:lvl5pPr>
              <a:defRPr sz="700" b="1"/>
            </a:lvl5pPr>
          </a:lstStyle>
          <a:p>
            <a:pPr lvl="0"/>
            <a:r>
              <a:rPr lang="nl-NL"/>
              <a:t>Click to add source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9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25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28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09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75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5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6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81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9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0B72D-65BF-445D-B99B-DE4C670FF412}" type="slidenum">
              <a:rPr lang="nl-NL" smtClean="0"/>
              <a:pPr/>
              <a:t>‹nr.›</a:t>
            </a:fld>
            <a:r>
              <a:rPr lang="nl-NL"/>
              <a:t> |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628650" y="1690689"/>
            <a:ext cx="7886700" cy="0"/>
          </a:xfrm>
          <a:prstGeom prst="line">
            <a:avLst/>
          </a:prstGeom>
          <a:ln>
            <a:solidFill>
              <a:srgbClr val="0096D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C9DE643-81B1-244F-9335-F502379ED80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185488"/>
            <a:ext cx="607023" cy="5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658" r:id="rId12"/>
    <p:sldLayoutId id="2147483654" r:id="rId13"/>
    <p:sldLayoutId id="214748365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51.pn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51.pn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samenwerkendeoeno.nl/oo-deelmark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4.png"/><Relationship Id="rId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enwerkendeoeno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(null)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svg"/><Relationship Id="rId35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5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5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3.sv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7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82BD70C-C4A0-46C4-9518-A731098B4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435955-1A5B-FB4C-B129-7A173915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164" y="4304699"/>
            <a:ext cx="3989575" cy="1557250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</a:rPr>
              <a:t>Samenwerkende O&amp;O organisaties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39B74A45-BDDD-4892-B8C0-B290C0944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647234" cy="5506974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516C73E-9465-4C9E-9B86-9E58FB326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" y="0"/>
            <a:ext cx="4501057" cy="5365376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95D8649-32B2-CD46-8F6B-094FAA7B5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" y="1142898"/>
            <a:ext cx="3580835" cy="31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160BB2-FAA1-A14D-9AA5-1086D80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samenwerken?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22AAD437-9025-5C4A-8F7E-E0519096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10</a:t>
            </a:fld>
            <a:r>
              <a:rPr lang="nl-NL"/>
              <a:t> |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ECAA7CD-8064-584C-8B3B-170E26D9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63" y="3994945"/>
            <a:ext cx="745508" cy="688161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xmlns="" id="{D81975DA-9F61-C645-88DB-DCE9C7F85D29}"/>
              </a:ext>
            </a:extLst>
          </p:cNvPr>
          <p:cNvSpPr>
            <a:spLocks noChangeAspect="1"/>
          </p:cNvSpPr>
          <p:nvPr/>
        </p:nvSpPr>
        <p:spPr>
          <a:xfrm>
            <a:off x="627680" y="2940621"/>
            <a:ext cx="2097914" cy="2108648"/>
          </a:xfrm>
          <a:prstGeom prst="ellipse">
            <a:avLst/>
          </a:prstGeom>
          <a:noFill/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96D1"/>
                </a:solidFill>
              </a:rPr>
              <a:t>Praktijk</a:t>
            </a: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xmlns="" id="{20D107EB-88C1-2B46-828F-3C987ED9FCA4}"/>
              </a:ext>
            </a:extLst>
          </p:cNvPr>
          <p:cNvSpPr>
            <a:spLocks noChangeAspect="1"/>
          </p:cNvSpPr>
          <p:nvPr/>
        </p:nvSpPr>
        <p:spPr>
          <a:xfrm>
            <a:off x="6417436" y="2940621"/>
            <a:ext cx="2097914" cy="2108648"/>
          </a:xfrm>
          <a:prstGeom prst="ellipse">
            <a:avLst/>
          </a:prstGeom>
          <a:noFill/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96D1"/>
                </a:solidFill>
              </a:rPr>
              <a:t>Wetenschap</a:t>
            </a: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xmlns="" id="{5D9F14B8-1F17-5A4C-B169-28755D66310F}"/>
              </a:ext>
            </a:extLst>
          </p:cNvPr>
          <p:cNvSpPr>
            <a:spLocks noChangeAspect="1"/>
          </p:cNvSpPr>
          <p:nvPr/>
        </p:nvSpPr>
        <p:spPr>
          <a:xfrm>
            <a:off x="3509460" y="2940621"/>
            <a:ext cx="2097914" cy="2108648"/>
          </a:xfrm>
          <a:prstGeom prst="ellipse">
            <a:avLst/>
          </a:prstGeom>
          <a:noFill/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96D1"/>
                </a:solidFill>
              </a:rPr>
              <a:t>Lerend netwerk Eigen Regie</a:t>
            </a: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  <a:p>
            <a:pPr algn="ctr"/>
            <a:endParaRPr lang="nl-NL" dirty="0">
              <a:solidFill>
                <a:srgbClr val="0096D1"/>
              </a:solidFill>
            </a:endParaRPr>
          </a:p>
        </p:txBody>
      </p:sp>
      <p:pic>
        <p:nvPicPr>
          <p:cNvPr id="13" name="Afbeelding 12" descr="Afbeelding met vectorafbeeldingen&#10;&#10;&#10;&#10;Automatisch gegenereerde beschrijving">
            <a:extLst>
              <a:ext uri="{FF2B5EF4-FFF2-40B4-BE49-F238E27FC236}">
                <a16:creationId xmlns:a16="http://schemas.microsoft.com/office/drawing/2014/main" xmlns="" id="{BA668986-FF73-9D44-88FB-9B6870B3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60" y="3948843"/>
            <a:ext cx="560570" cy="58684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B8F391C5-2110-B441-9D6C-3497C9464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801" y="3948843"/>
            <a:ext cx="695183" cy="688161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xmlns="" id="{99CE4369-BCC7-CE41-8331-BCB4B172F7F9}"/>
              </a:ext>
            </a:extLst>
          </p:cNvPr>
          <p:cNvCxnSpPr>
            <a:cxnSpLocks/>
            <a:stCxn id="12" idx="6"/>
            <a:endCxn id="11" idx="2"/>
          </p:cNvCxnSpPr>
          <p:nvPr/>
        </p:nvCxnSpPr>
        <p:spPr>
          <a:xfrm>
            <a:off x="5607374" y="3994945"/>
            <a:ext cx="810062" cy="0"/>
          </a:xfrm>
          <a:prstGeom prst="straightConnector1">
            <a:avLst/>
          </a:prstGeom>
          <a:ln>
            <a:solidFill>
              <a:srgbClr val="0096D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xmlns="" id="{D67AA73F-5C2F-D84B-80F4-D7B955067569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2725594" y="3994945"/>
            <a:ext cx="783866" cy="0"/>
          </a:xfrm>
          <a:prstGeom prst="straightConnector1">
            <a:avLst/>
          </a:prstGeom>
          <a:ln>
            <a:solidFill>
              <a:srgbClr val="0096D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9E90E613-97CB-B840-A2D8-D04B76B30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112" y="3272254"/>
            <a:ext cx="551927" cy="54235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7D777DFC-1E49-4749-B3A1-7CCA1DCA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85326" y="3222419"/>
            <a:ext cx="542499" cy="533092"/>
          </a:xfrm>
          <a:prstGeom prst="rect">
            <a:avLst/>
          </a:prstGeom>
        </p:spPr>
      </p:pic>
      <p:pic>
        <p:nvPicPr>
          <p:cNvPr id="19" name="Afbeelding 18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7775FF8E-440F-C840-8745-DB34DD77DE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-770"/>
          <a:stretch/>
        </p:blipFill>
        <p:spPr>
          <a:xfrm>
            <a:off x="7792278" y="5943307"/>
            <a:ext cx="1093306" cy="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D1BD82-A6C7-2D4A-895F-4195EE31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Versterken Eigen Regie</a:t>
            </a:r>
            <a:endParaRPr lang="nl-NL" b="1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B075B73-41D1-1846-B3D0-7DCA0A52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O&amp;O organisaties werken aan een </a:t>
            </a:r>
            <a:r>
              <a:rPr lang="nl-NL" sz="2400" b="1" dirty="0">
                <a:solidFill>
                  <a:srgbClr val="0096D1"/>
                </a:solidFill>
              </a:rPr>
              <a:t>sterke leercultuur </a:t>
            </a:r>
            <a:r>
              <a:rPr lang="nl-NL" sz="2400" dirty="0"/>
              <a:t>binnen organisaties en sectoren, waarmee de </a:t>
            </a:r>
            <a:r>
              <a:rPr lang="nl-NL" sz="2400" b="1" dirty="0">
                <a:solidFill>
                  <a:srgbClr val="0096D1"/>
                </a:solidFill>
              </a:rPr>
              <a:t>eigen regie </a:t>
            </a:r>
            <a:r>
              <a:rPr lang="nl-NL" sz="2400" dirty="0"/>
              <a:t>van vakmensen wordt bevorderd.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Er zijn sectorspecifieke uitdagingen, maar ook raakvlakken in de aanpak. Door samen te werken kunnen we sneller en efficiënter innoveren. We behalen resultaten door </a:t>
            </a:r>
            <a:r>
              <a:rPr lang="nl-NL" sz="2400" b="1" dirty="0">
                <a:solidFill>
                  <a:srgbClr val="0096D1"/>
                </a:solidFill>
              </a:rPr>
              <a:t>kennis uit te wisselen</a:t>
            </a:r>
            <a:r>
              <a:rPr lang="nl-NL" sz="2400" b="1" dirty="0"/>
              <a:t> </a:t>
            </a:r>
            <a:r>
              <a:rPr lang="nl-NL" sz="2400" dirty="0"/>
              <a:t>en gezamenlijk</a:t>
            </a:r>
            <a:r>
              <a:rPr lang="nl-NL" sz="2400" b="1" dirty="0"/>
              <a:t> </a:t>
            </a:r>
            <a:r>
              <a:rPr lang="nl-NL" sz="2400" b="1" dirty="0">
                <a:solidFill>
                  <a:srgbClr val="0096D1"/>
                </a:solidFill>
              </a:rPr>
              <a:t>experimenten </a:t>
            </a:r>
            <a:r>
              <a:rPr lang="nl-NL" sz="2400" dirty="0"/>
              <a:t>aan te gaan rondom duurzame inzetbaarheid. </a:t>
            </a:r>
          </a:p>
          <a:p>
            <a:pPr marL="0" indent="0">
              <a:buNone/>
            </a:pPr>
            <a:r>
              <a:rPr lang="nl-NL" sz="2400" dirty="0"/>
              <a:t>Het gaat daarbij om het </a:t>
            </a:r>
            <a:r>
              <a:rPr lang="nl-NL" sz="2400" b="1" dirty="0">
                <a:solidFill>
                  <a:srgbClr val="0096D1"/>
                </a:solidFill>
              </a:rPr>
              <a:t>vergroten van de kansen </a:t>
            </a:r>
            <a:r>
              <a:rPr lang="nl-NL" sz="2400" dirty="0"/>
              <a:t>voor werkenden, werkgevers en de maatschappij in een tijd van grote veranderingen op de arbeidsmarkt.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94970AA-178D-194E-B2E9-275908A6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11</a:t>
            </a:fld>
            <a:r>
              <a:rPr lang="nl-NL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4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7B2EB8-8513-0C4C-843C-1FC07DA9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Eén methode, één taal</a:t>
            </a:r>
            <a:endParaRPr lang="nl-NL" dirty="0"/>
          </a:p>
        </p:txBody>
      </p:sp>
      <p:pic>
        <p:nvPicPr>
          <p:cNvPr id="10" name="Graphic 9" descr="Gebruiker">
            <a:extLst>
              <a:ext uri="{FF2B5EF4-FFF2-40B4-BE49-F238E27FC236}">
                <a16:creationId xmlns:a16="http://schemas.microsoft.com/office/drawing/2014/main" xmlns="" id="{5956F903-8C09-2C41-AF39-7F9A55F39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53600" y="2504157"/>
            <a:ext cx="506695" cy="506695"/>
          </a:xfrm>
          <a:prstGeom prst="rect">
            <a:avLst/>
          </a:prstGeom>
        </p:spPr>
      </p:pic>
      <p:pic>
        <p:nvPicPr>
          <p:cNvPr id="16" name="Graphic 15" descr="Gebouw">
            <a:extLst>
              <a:ext uri="{FF2B5EF4-FFF2-40B4-BE49-F238E27FC236}">
                <a16:creationId xmlns:a16="http://schemas.microsoft.com/office/drawing/2014/main" xmlns="" id="{FF3AD1D5-6B2D-344D-9359-DEADD349B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3598" y="4714695"/>
            <a:ext cx="506695" cy="506695"/>
          </a:xfrm>
          <a:prstGeom prst="rect">
            <a:avLst/>
          </a:prstGeom>
        </p:spPr>
      </p:pic>
      <p:pic>
        <p:nvPicPr>
          <p:cNvPr id="23" name="Afbeelding 22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F4E01BB7-1E4C-FB4A-A9BD-50E18B944A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-770"/>
          <a:stretch/>
        </p:blipFill>
        <p:spPr>
          <a:xfrm>
            <a:off x="7792278" y="5943307"/>
            <a:ext cx="1093306" cy="74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5103" r="29176" b="34298"/>
          <a:stretch/>
        </p:blipFill>
        <p:spPr bwMode="auto">
          <a:xfrm>
            <a:off x="1326383" y="2089242"/>
            <a:ext cx="5837874" cy="39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2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7B2EB8-8513-0C4C-843C-1FC07DA9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samenwerken?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89EBE38-F245-E142-ACBD-898BA8D3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376" y="1817115"/>
            <a:ext cx="5435974" cy="4798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dirty="0">
                <a:sym typeface="Wingdings" pitchFamily="2" charset="2"/>
              </a:rPr>
              <a:t>Onderzoek eigen regie &amp; goed werkgeverschap</a:t>
            </a:r>
          </a:p>
          <a:p>
            <a:pPr lvl="1"/>
            <a:r>
              <a:rPr lang="nl-NL" sz="2000" dirty="0">
                <a:sym typeface="Wingdings" pitchFamily="2" charset="2"/>
              </a:rPr>
              <a:t>Succesfactoren eigen regie</a:t>
            </a:r>
          </a:p>
          <a:p>
            <a:pPr lvl="1"/>
            <a:r>
              <a:rPr lang="nl-NL" sz="2000" dirty="0">
                <a:sym typeface="Wingdings" pitchFamily="2" charset="2"/>
              </a:rPr>
              <a:t>Rol werkgever bij stimuleren eigen regie</a:t>
            </a:r>
          </a:p>
          <a:p>
            <a:pPr marL="342900" lvl="1" indent="0">
              <a:buNone/>
            </a:pPr>
            <a:endParaRPr lang="nl-NL" sz="17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2000" b="1" dirty="0">
                <a:sym typeface="Wingdings" pitchFamily="2" charset="2"/>
              </a:rPr>
              <a:t>Verhogen &amp; meten effectiviteit dienstverlening</a:t>
            </a:r>
          </a:p>
          <a:p>
            <a:pPr lvl="1"/>
            <a:r>
              <a:rPr lang="nl-NL" sz="2000" dirty="0">
                <a:sym typeface="Wingdings" pitchFamily="2" charset="2"/>
              </a:rPr>
              <a:t>Ontwerpinstrument</a:t>
            </a:r>
          </a:p>
          <a:p>
            <a:pPr lvl="1"/>
            <a:r>
              <a:rPr lang="nl-NL" sz="2000" dirty="0">
                <a:sym typeface="Wingdings" pitchFamily="2" charset="2"/>
              </a:rPr>
              <a:t>Meetinstrument</a:t>
            </a:r>
          </a:p>
          <a:p>
            <a:pPr marL="342900" lvl="1" indent="0">
              <a:buNone/>
            </a:pPr>
            <a:endParaRPr lang="nl-NL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2000" b="1" dirty="0">
                <a:sym typeface="Wingdings" pitchFamily="2" charset="2"/>
              </a:rPr>
              <a:t>Bewustwording onder werkgevers en werknemers</a:t>
            </a:r>
          </a:p>
          <a:p>
            <a:pPr lvl="1"/>
            <a:r>
              <a:rPr lang="nl-NL" sz="2000" dirty="0">
                <a:sym typeface="Wingdings" pitchFamily="2" charset="2"/>
              </a:rPr>
              <a:t>Verzamelen best </a:t>
            </a:r>
            <a:r>
              <a:rPr lang="nl-NL" sz="2000" dirty="0" err="1">
                <a:sym typeface="Wingdings" pitchFamily="2" charset="2"/>
              </a:rPr>
              <a:t>practices</a:t>
            </a:r>
            <a:endParaRPr lang="nl-NL" sz="2000" dirty="0">
              <a:sym typeface="Wingdings" pitchFamily="2" charset="2"/>
            </a:endParaRPr>
          </a:p>
          <a:p>
            <a:pPr lvl="1"/>
            <a:r>
              <a:rPr lang="nl-NL" sz="2000" dirty="0">
                <a:sym typeface="Wingdings" pitchFamily="2" charset="2"/>
              </a:rPr>
              <a:t>Communicatiecampagne</a:t>
            </a:r>
          </a:p>
          <a:p>
            <a:pPr marL="342900" lvl="1" indent="0">
              <a:buNone/>
            </a:pPr>
            <a:endParaRPr lang="nl-NL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2000" b="1" dirty="0">
                <a:sym typeface="Wingdings" pitchFamily="2" charset="2"/>
              </a:rPr>
              <a:t>Delen &amp; borgen van best </a:t>
            </a:r>
            <a:r>
              <a:rPr lang="nl-NL" sz="2000" b="1" dirty="0" err="1">
                <a:sym typeface="Wingdings" pitchFamily="2" charset="2"/>
              </a:rPr>
              <a:t>practices</a:t>
            </a:r>
            <a:r>
              <a:rPr lang="nl-NL" sz="2000" b="1" dirty="0">
                <a:sym typeface="Wingdings" pitchFamily="2" charset="2"/>
              </a:rPr>
              <a:t> en ervaringen</a:t>
            </a:r>
          </a:p>
          <a:p>
            <a:pPr lvl="1"/>
            <a:r>
              <a:rPr lang="nl-NL" sz="2000" dirty="0">
                <a:sym typeface="Wingdings" pitchFamily="2" charset="2"/>
              </a:rPr>
              <a:t>Lerend netwerk i.s.m. wetenschap en praktijk</a:t>
            </a:r>
          </a:p>
          <a:p>
            <a:pPr lvl="1"/>
            <a:r>
              <a:rPr lang="nl-NL" sz="2000" dirty="0">
                <a:sym typeface="Wingdings" pitchFamily="2" charset="2"/>
              </a:rPr>
              <a:t>O&amp;O Deelmarkt</a:t>
            </a:r>
          </a:p>
          <a:p>
            <a:pPr lvl="1"/>
            <a:r>
              <a:rPr lang="nl-NL" sz="2000" dirty="0">
                <a:sym typeface="Wingdings" pitchFamily="2" charset="2"/>
              </a:rPr>
              <a:t>Kennisbank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xmlns="" id="{9A47FBEB-9D0F-3D4F-961E-22B30EA430C5}"/>
              </a:ext>
            </a:extLst>
          </p:cNvPr>
          <p:cNvSpPr/>
          <p:nvPr/>
        </p:nvSpPr>
        <p:spPr>
          <a:xfrm>
            <a:off x="628650" y="1817115"/>
            <a:ext cx="2356597" cy="2185233"/>
          </a:xfrm>
          <a:prstGeom prst="roundRect">
            <a:avLst/>
          </a:prstGeom>
          <a:solidFill>
            <a:srgbClr val="0096D1"/>
          </a:solidFill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Individu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Het vergroten van de eigen regie van werknemers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10" name="Graphic 9" descr="Gebruiker">
            <a:extLst>
              <a:ext uri="{FF2B5EF4-FFF2-40B4-BE49-F238E27FC236}">
                <a16:creationId xmlns:a16="http://schemas.microsoft.com/office/drawing/2014/main" xmlns="" id="{5956F903-8C09-2C41-AF39-7F9A55F39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53600" y="2504157"/>
            <a:ext cx="506695" cy="506695"/>
          </a:xfrm>
          <a:prstGeom prst="rect">
            <a:avLst/>
          </a:prstGeom>
        </p:spPr>
      </p:pic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xmlns="" id="{5CF0D559-758E-D746-89FA-915A30C908E7}"/>
              </a:ext>
            </a:extLst>
          </p:cNvPr>
          <p:cNvSpPr/>
          <p:nvPr/>
        </p:nvSpPr>
        <p:spPr>
          <a:xfrm>
            <a:off x="628648" y="4128774"/>
            <a:ext cx="2356597" cy="2185233"/>
          </a:xfrm>
          <a:prstGeom prst="roundRect">
            <a:avLst/>
          </a:prstGeom>
          <a:solidFill>
            <a:srgbClr val="0096D1"/>
          </a:solidFill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Organisaties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Het versterken van de leercultuur in organisaties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16" name="Graphic 15" descr="Gebouw">
            <a:extLst>
              <a:ext uri="{FF2B5EF4-FFF2-40B4-BE49-F238E27FC236}">
                <a16:creationId xmlns:a16="http://schemas.microsoft.com/office/drawing/2014/main" xmlns="" id="{FF3AD1D5-6B2D-344D-9359-DEADD349B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3598" y="4714695"/>
            <a:ext cx="506695" cy="506695"/>
          </a:xfrm>
          <a:prstGeom prst="rect">
            <a:avLst/>
          </a:prstGeom>
        </p:spPr>
      </p:pic>
      <p:pic>
        <p:nvPicPr>
          <p:cNvPr id="23" name="Afbeelding 22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F4E01BB7-1E4C-FB4A-A9BD-50E18B944A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-770"/>
          <a:stretch/>
        </p:blipFill>
        <p:spPr>
          <a:xfrm>
            <a:off x="7792278" y="5943307"/>
            <a:ext cx="1093306" cy="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7E53FC-46F6-DD47-BDAC-C1CAEF07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NL" b="1" dirty="0"/>
              <a:t>Hoe samenwerken?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CDC34F77-90DC-B34B-B715-A570D563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14</a:t>
            </a:fld>
            <a:r>
              <a:rPr lang="nl-NL"/>
              <a:t> |</a:t>
            </a:r>
            <a:endParaRPr lang="nl-NL" dirty="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xmlns="" id="{FF730DC2-850D-B644-BDEC-6437D1584F3E}"/>
              </a:ext>
            </a:extLst>
          </p:cNvPr>
          <p:cNvSpPr/>
          <p:nvPr/>
        </p:nvSpPr>
        <p:spPr>
          <a:xfrm>
            <a:off x="628650" y="1821046"/>
            <a:ext cx="7886700" cy="1513817"/>
          </a:xfrm>
          <a:prstGeom prst="roundRect">
            <a:avLst/>
          </a:prstGeom>
          <a:solidFill>
            <a:srgbClr val="0096D1"/>
          </a:solidFill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Kennisuitwisseling &amp; communicatie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C3973BC4-6A20-2B43-91AA-B9236993E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319981" y="2537616"/>
            <a:ext cx="495184" cy="495184"/>
          </a:xfrm>
          <a:prstGeom prst="rect">
            <a:avLst/>
          </a:prstGeom>
        </p:spPr>
      </p:pic>
      <p:pic>
        <p:nvPicPr>
          <p:cNvPr id="13" name="Graphic 12" descr="Cirkel pijl">
            <a:extLst>
              <a:ext uri="{FF2B5EF4-FFF2-40B4-BE49-F238E27FC236}">
                <a16:creationId xmlns:a16="http://schemas.microsoft.com/office/drawing/2014/main" xmlns="" id="{0EDBE5A9-0CFE-4047-A010-53B374A37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69573" y="2099963"/>
            <a:ext cx="1343590" cy="1343590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xmlns="" id="{D1FFDD82-6BDF-CC4E-B8A7-74F9677D4030}"/>
              </a:ext>
            </a:extLst>
          </p:cNvPr>
          <p:cNvSpPr txBox="1">
            <a:spLocks/>
          </p:cNvSpPr>
          <p:nvPr/>
        </p:nvSpPr>
        <p:spPr>
          <a:xfrm>
            <a:off x="628650" y="3523138"/>
            <a:ext cx="7886700" cy="2678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O&amp;O Deelmarkt (</a:t>
            </a:r>
            <a:r>
              <a:rPr lang="nl-NL" b="1" dirty="0">
                <a:hlinkClick r:id="rId7"/>
              </a:rPr>
              <a:t>4 februari 2020</a:t>
            </a:r>
            <a:r>
              <a:rPr lang="nl-NL" b="1" dirty="0"/>
              <a:t>)</a:t>
            </a:r>
          </a:p>
          <a:p>
            <a:pPr lvl="1"/>
            <a:r>
              <a:rPr lang="nl-NL" dirty="0"/>
              <a:t>Workshops O&amp;O fondsen</a:t>
            </a:r>
          </a:p>
          <a:p>
            <a:pPr lvl="1"/>
            <a:r>
              <a:rPr lang="nl-NL" dirty="0"/>
              <a:t>Kennissessies wetenschappers</a:t>
            </a:r>
          </a:p>
          <a:p>
            <a:pPr lvl="1"/>
            <a:r>
              <a:rPr lang="nl-NL" dirty="0"/>
              <a:t>Netwerklunch</a:t>
            </a:r>
          </a:p>
          <a:p>
            <a:pPr marL="3429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Ontwikkeling kennisbank (in project Eigen Regie)</a:t>
            </a:r>
          </a:p>
          <a:p>
            <a:pPr lvl="1"/>
            <a:r>
              <a:rPr lang="nl-NL" dirty="0"/>
              <a:t>Overzicht van reeds bestaande initiatieven/activiteiten op themaniveau</a:t>
            </a:r>
          </a:p>
          <a:p>
            <a:pPr lvl="1"/>
            <a:r>
              <a:rPr lang="nl-NL" dirty="0"/>
              <a:t>Hulpvragen op themaniveau</a:t>
            </a:r>
          </a:p>
          <a:p>
            <a:pPr lvl="1"/>
            <a:r>
              <a:rPr lang="nl-NL" dirty="0"/>
              <a:t>Contactmogelijkheden</a:t>
            </a:r>
            <a:endParaRPr lang="nl-NL" sz="2000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954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 descr="Afbeelding met speler, vasthouden, spelen, vrouw&#10;&#10;Automatisch gegenereerde beschrijving">
            <a:extLst>
              <a:ext uri="{FF2B5EF4-FFF2-40B4-BE49-F238E27FC236}">
                <a16:creationId xmlns:a16="http://schemas.microsoft.com/office/drawing/2014/main" xmlns="" id="{737F2076-4D59-0648-8FDB-3E49DDE6E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5"/>
          <a:stretch/>
        </p:blipFill>
        <p:spPr>
          <a:xfrm>
            <a:off x="763757" y="3064811"/>
            <a:ext cx="7616486" cy="24977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7B2EB8-8513-0C4C-843C-1FC07DA9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WerkperspectiefNL</a:t>
            </a:r>
            <a:r>
              <a:rPr lang="nl-NL" b="1" dirty="0" smtClean="0"/>
              <a:t> (convenant)</a:t>
            </a:r>
            <a:endParaRPr lang="nl-NL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xmlns="" id="{8AE996C2-5C80-F944-95E2-57AFA4AFD4B9}"/>
              </a:ext>
            </a:extLst>
          </p:cNvPr>
          <p:cNvSpPr/>
          <p:nvPr/>
        </p:nvSpPr>
        <p:spPr>
          <a:xfrm>
            <a:off x="628651" y="1872644"/>
            <a:ext cx="2253698" cy="1108179"/>
          </a:xfrm>
          <a:prstGeom prst="roundRect">
            <a:avLst/>
          </a:prstGeom>
          <a:solidFill>
            <a:srgbClr val="0096D1"/>
          </a:solidFill>
          <a:ln>
            <a:solidFill>
              <a:srgbClr val="009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Samenwerking</a:t>
            </a:r>
          </a:p>
          <a:p>
            <a:pPr algn="ctr"/>
            <a:endParaRPr lang="nl-NL" dirty="0"/>
          </a:p>
        </p:txBody>
      </p:sp>
      <p:pic>
        <p:nvPicPr>
          <p:cNvPr id="5" name="Graphic 4" descr="Handdruk">
            <a:extLst>
              <a:ext uri="{FF2B5EF4-FFF2-40B4-BE49-F238E27FC236}">
                <a16:creationId xmlns:a16="http://schemas.microsoft.com/office/drawing/2014/main" xmlns="" id="{C69D24A8-F100-6440-BED8-8B28C6072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553601" y="2474127"/>
            <a:ext cx="506696" cy="5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FF2A2A-79C6-F34B-9989-5DE7CC3C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Meer informatie?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44780C8-C725-644E-9CE0-1E6C8A99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3000" dirty="0">
              <a:solidFill>
                <a:srgbClr val="0096D1"/>
              </a:solidFill>
            </a:endParaRPr>
          </a:p>
          <a:p>
            <a:pPr marL="0" indent="0" algn="ctr">
              <a:buNone/>
            </a:pPr>
            <a:endParaRPr lang="nl-NL" sz="3000" dirty="0">
              <a:solidFill>
                <a:srgbClr val="0096D1"/>
              </a:solidFill>
            </a:endParaRPr>
          </a:p>
          <a:p>
            <a:pPr marL="0" indent="0" algn="ctr">
              <a:buNone/>
            </a:pPr>
            <a:r>
              <a:rPr lang="nl-NL" sz="3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www.samenwerkendeoeno.nl</a:t>
            </a:r>
            <a:r>
              <a:rPr lang="nl-NL" sz="3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7143DBE-850B-7E40-AF93-F0AC3A5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20B72D-65BF-445D-B99B-DE4C670FF412}" type="slidenum">
              <a:rPr lang="nl-NL" smtClean="0"/>
              <a:pPr/>
              <a:t>16</a:t>
            </a:fld>
            <a:r>
              <a:rPr lang="nl-NL"/>
              <a:t> |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DD9A1D1-12E8-294C-91AD-8E39E5C66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323"/>
          <a:stretch/>
        </p:blipFill>
        <p:spPr>
          <a:xfrm>
            <a:off x="2822324" y="3638827"/>
            <a:ext cx="3499351" cy="13255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5CDCAE26-0F52-FF4F-9FCD-CB26AFBD9A7A}"/>
              </a:ext>
            </a:extLst>
          </p:cNvPr>
          <p:cNvSpPr/>
          <p:nvPr/>
        </p:nvSpPr>
        <p:spPr>
          <a:xfrm>
            <a:off x="159102" y="6220617"/>
            <a:ext cx="775252" cy="544513"/>
          </a:xfrm>
          <a:prstGeom prst="rect">
            <a:avLst/>
          </a:prstGeom>
          <a:solidFill>
            <a:srgbClr val="00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84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41681BBB-07D7-054D-8D03-7CF67F1D9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8"/>
          <a:stretch/>
        </p:blipFill>
        <p:spPr>
          <a:xfrm>
            <a:off x="3366448" y="1763075"/>
            <a:ext cx="1566000" cy="5811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8462926F-0555-1942-B5FE-C13562B0C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534" y="1871039"/>
            <a:ext cx="2110195" cy="331602"/>
          </a:xfrm>
          <a:prstGeom prst="rect">
            <a:avLst/>
          </a:prstGeom>
        </p:spPr>
      </p:pic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93688549-3358-B444-A25C-625EA269C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9" y="1821615"/>
            <a:ext cx="1497910" cy="3606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80813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/>
              <a:t>De Samenwerkende O&amp;O organisaties</a:t>
            </a:r>
            <a:endParaRPr lang="nl-NL" sz="2000" b="1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05746" y="6200013"/>
            <a:ext cx="2057400" cy="365125"/>
          </a:xfrm>
        </p:spPr>
        <p:txBody>
          <a:bodyPr/>
          <a:lstStyle/>
          <a:p>
            <a:fld id="{5F20B72D-65BF-445D-B99B-DE4C670FF412}" type="slidenum">
              <a:rPr lang="nl-NL" smtClean="0"/>
              <a:pPr/>
              <a:t>2</a:t>
            </a:fld>
            <a:r>
              <a:rPr lang="nl-NL" dirty="0"/>
              <a:t> |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28649" y="1801403"/>
            <a:ext cx="7953606" cy="43602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1600" i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9EE8781-4849-5143-94DF-DF2258E6A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907" y="4247347"/>
            <a:ext cx="1322734" cy="3856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52792C9-CEB8-9E4A-B70C-2077D69E6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302" y="2544004"/>
            <a:ext cx="1836000" cy="35137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8744506A-20D0-5940-91A3-69E22B261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525" y="2354905"/>
            <a:ext cx="748945" cy="7489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C1C2FBC7-D7F8-E64F-A252-86D7DC2EA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192" y="3237760"/>
            <a:ext cx="760588" cy="63699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587B21C5-8E82-9C4E-AF0B-88E76CBA4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2402" y="5552800"/>
            <a:ext cx="2079000" cy="47071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D3637F34-860B-1743-AAE7-3E86BC23FE0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221"/>
          <a:stretch/>
        </p:blipFill>
        <p:spPr>
          <a:xfrm>
            <a:off x="302402" y="3104993"/>
            <a:ext cx="1082318" cy="100340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4664B843-E23A-E74F-861A-6E2213D50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3944" y="3310027"/>
            <a:ext cx="671419" cy="63411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0B2786D6-43DA-A349-92A5-2DE2617A00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9448" y="4888998"/>
            <a:ext cx="1856432" cy="52598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D7CE4192-9C02-E64B-92AD-7800ADFC70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45" y="3339345"/>
            <a:ext cx="2127242" cy="47353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1BC6905F-66A0-DD4D-A77C-801BB6111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7" y="4830166"/>
            <a:ext cx="1971000" cy="48296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7CCD4500-EDDA-7B49-9F58-1B44D0F0D3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43" y="4043512"/>
            <a:ext cx="1483560" cy="77268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31F1433B-2F1E-7D42-88C2-3F656805493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8" y="2328853"/>
            <a:ext cx="1323645" cy="681402"/>
          </a:xfrm>
          <a:prstGeom prst="rect">
            <a:avLst/>
          </a:prstGeom>
        </p:spPr>
      </p:pic>
      <p:pic>
        <p:nvPicPr>
          <p:cNvPr id="24" name="Afbeelding 23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A4863ACF-D085-CE4E-B002-EAC154170B6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3" y="4221169"/>
            <a:ext cx="1072875" cy="445289"/>
          </a:xfrm>
          <a:prstGeom prst="rect">
            <a:avLst/>
          </a:prstGeom>
        </p:spPr>
      </p:pic>
      <p:pic>
        <p:nvPicPr>
          <p:cNvPr id="25" name="Afbeelding 24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0FFAE06F-E9F4-0642-B402-4FEB1CC0C6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69" y="3412332"/>
            <a:ext cx="1566000" cy="388730"/>
          </a:xfrm>
          <a:prstGeom prst="rect">
            <a:avLst/>
          </a:prstGeom>
        </p:spPr>
      </p:pic>
      <p:pic>
        <p:nvPicPr>
          <p:cNvPr id="26" name="Afbeelding 25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78DEEA1D-A298-6146-915E-73DD5F54B3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96" y="2524863"/>
            <a:ext cx="1566000" cy="409029"/>
          </a:xfrm>
          <a:prstGeom prst="rect">
            <a:avLst/>
          </a:prstGeom>
        </p:spPr>
      </p:pic>
      <p:pic>
        <p:nvPicPr>
          <p:cNvPr id="27" name="Afbeelding 26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48113B7C-59DE-0B45-9D49-CFEE030BDC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43" y="5654844"/>
            <a:ext cx="1566000" cy="384173"/>
          </a:xfrm>
          <a:prstGeom prst="rect">
            <a:avLst/>
          </a:prstGeom>
        </p:spPr>
      </p:pic>
      <p:pic>
        <p:nvPicPr>
          <p:cNvPr id="28" name="Afbeelding 27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4F4BD651-0833-CE45-BA54-E945E983A81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99" y="3416666"/>
            <a:ext cx="1566000" cy="40902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xmlns="" id="{04DE64DF-C72B-DA49-B6D5-B4AD9BDC19D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83" y="2281033"/>
            <a:ext cx="1429405" cy="81866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2E175359-E37F-C643-9377-C52B395AE6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31926" y="4838457"/>
            <a:ext cx="1259486" cy="524786"/>
          </a:xfrm>
          <a:prstGeom prst="rect">
            <a:avLst/>
          </a:prstGeom>
        </p:spPr>
      </p:pic>
      <p:pic>
        <p:nvPicPr>
          <p:cNvPr id="34" name="Afbeelding 33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2CC10CBE-E274-D14E-8059-8346D2CF667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29" y="4996664"/>
            <a:ext cx="1131734" cy="38856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xmlns="" id="{C85D5D50-C72E-C842-A73B-B7D0A6EB20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86" y="4291714"/>
            <a:ext cx="2137449" cy="368117"/>
          </a:xfrm>
          <a:prstGeom prst="rect">
            <a:avLst/>
          </a:prstGeom>
        </p:spPr>
      </p:pic>
      <p:sp>
        <p:nvSpPr>
          <p:cNvPr id="36" name="AutoShape 2">
            <a:extLst>
              <a:ext uri="{FF2B5EF4-FFF2-40B4-BE49-F238E27FC236}">
                <a16:creationId xmlns:a16="http://schemas.microsoft.com/office/drawing/2014/main" xmlns="" id="{32A5B958-A554-F149-815F-57D4A11DA3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1175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9" name="Afbeelding 38" descr="Afbeelding met tekening, teken, voedsel&#10;&#10;Automatisch gegenereerde beschrijving">
            <a:extLst>
              <a:ext uri="{FF2B5EF4-FFF2-40B4-BE49-F238E27FC236}">
                <a16:creationId xmlns:a16="http://schemas.microsoft.com/office/drawing/2014/main" xmlns="" id="{9A853D0A-11D1-504E-A045-250642E923B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99" y="5392074"/>
            <a:ext cx="1312110" cy="646943"/>
          </a:xfrm>
          <a:prstGeom prst="rect">
            <a:avLst/>
          </a:prstGeom>
        </p:spPr>
      </p:pic>
      <p:pic>
        <p:nvPicPr>
          <p:cNvPr id="40" name="Afbeelding 39" descr="Afbeelding met illustratie&#10;&#10;Automatisch gegenereerde beschrijving">
            <a:extLst>
              <a:ext uri="{FF2B5EF4-FFF2-40B4-BE49-F238E27FC236}">
                <a16:creationId xmlns:a16="http://schemas.microsoft.com/office/drawing/2014/main" xmlns="" id="{F7D29E90-5A62-F845-ACCB-B561E53958F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17" y="5617778"/>
            <a:ext cx="1131734" cy="301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D3B4F96-E290-1348-9EF5-CD7D3EDE5CB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5427825" y="4851283"/>
            <a:ext cx="2167789" cy="5505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0CE4D86-61AC-EB47-8205-06FB5E31623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13" y="4179139"/>
            <a:ext cx="2088773" cy="595188"/>
          </a:xfrm>
          <a:prstGeom prst="rect">
            <a:avLst/>
          </a:prstGeom>
        </p:spPr>
      </p:pic>
      <p:pic>
        <p:nvPicPr>
          <p:cNvPr id="9" name="Afbeelding 8" descr="Afbeelding met tekening, bord&#10;&#10;Automatisch gegenereerde beschrijving">
            <a:extLst>
              <a:ext uri="{FF2B5EF4-FFF2-40B4-BE49-F238E27FC236}">
                <a16:creationId xmlns:a16="http://schemas.microsoft.com/office/drawing/2014/main" xmlns="" id="{49C37FD6-01F2-8A4E-AB1B-4BDEC1B960F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02" y="6167672"/>
            <a:ext cx="2079000" cy="46598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008EAB53-7C66-884D-A5BF-4EBEBE119D3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027812" y="2319256"/>
            <a:ext cx="758219" cy="7582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15B0979-CB1C-984E-BA4C-2CD7F307043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88113" y="6156845"/>
            <a:ext cx="2079000" cy="4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209BD1-BCAF-D544-BF23-32E52512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De Samenwerkende O&amp;O organisaties</a:t>
            </a:r>
            <a:endParaRPr lang="nl-NL" sz="32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124741D-2418-644F-863D-BF8D9DD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3</a:t>
            </a:fld>
            <a:r>
              <a:rPr lang="nl-NL"/>
              <a:t> |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7907017A-E648-4545-9922-89F4DCD9653B}"/>
              </a:ext>
            </a:extLst>
          </p:cNvPr>
          <p:cNvSpPr/>
          <p:nvPr/>
        </p:nvSpPr>
        <p:spPr>
          <a:xfrm>
            <a:off x="628650" y="1704978"/>
            <a:ext cx="43472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A&amp;O fonds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Grafimediabranche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Stichting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Sectorfonds Post &amp; Koeriers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OOM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OOC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A+O fonds Gemeenten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FCB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Hibin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STOOV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DOORZAAM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SOOB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SBCM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Stichting CA-ICT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Sectorfonds Luchtvaart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O&amp;O Bouw &amp; Infra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O&amp;O Waterbouw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764188B0-2B65-A140-93BA-F0C74C78DD54}"/>
              </a:ext>
            </a:extLst>
          </p:cNvPr>
          <p:cNvSpPr/>
          <p:nvPr/>
        </p:nvSpPr>
        <p:spPr>
          <a:xfrm>
            <a:off x="4284345" y="1704978"/>
            <a:ext cx="47536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7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WijTechniek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Stichting OOMT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Colland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O&amp;O fonds Grondstoffen Energie en Omgeving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O&amp;O fonds Energie Netwerkbedrijven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O&amp;O fonds Energieproductie- en -Leveringsbedrijven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O&amp;O fonds Kabel- en Telecombedrijven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Loopbaan &amp; Opleidingsfonds (LOF)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Sociaal Fonds Taxi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Opleidingsfonds OVP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Expertisecentrum Meubel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Stichting OOI</a:t>
            </a: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FCB Kartonnage- en Flexibele Verpakkingen</a:t>
            </a:r>
            <a:endParaRPr lang="nl-NL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 err="1"/>
              <a:t>HandelGroeit</a:t>
            </a:r>
            <a:endParaRPr lang="nl-NL" dirty="0"/>
          </a:p>
          <a:p>
            <a:pPr marL="342900" lvl="0" indent="-342900">
              <a:buFont typeface="+mj-lt"/>
              <a:buAutoNum type="arabicPeriod" startAt="17"/>
            </a:pPr>
            <a:r>
              <a:rPr lang="nl-NL" dirty="0"/>
              <a:t>Stichting Ontwikkelingsfonds Levensmiddelenindustrie </a:t>
            </a:r>
          </a:p>
        </p:txBody>
      </p:sp>
    </p:spTree>
    <p:extLst>
      <p:ext uri="{BB962C8B-B14F-4D97-AF65-F5344CB8AC3E}">
        <p14:creationId xmlns:p14="http://schemas.microsoft.com/office/powerpoint/2010/main" val="250043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209BD1-BCAF-D544-BF23-32E52512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 smtClean="0"/>
              <a:t>Aanleiding</a:t>
            </a:r>
            <a:endParaRPr lang="nl-NL" sz="32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124741D-2418-644F-863D-BF8D9DD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4</a:t>
            </a:fld>
            <a:r>
              <a:rPr lang="nl-NL"/>
              <a:t> |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7907017A-E648-4545-9922-89F4DCD9653B}"/>
              </a:ext>
            </a:extLst>
          </p:cNvPr>
          <p:cNvSpPr/>
          <p:nvPr/>
        </p:nvSpPr>
        <p:spPr>
          <a:xfrm>
            <a:off x="628650" y="1704978"/>
            <a:ext cx="7610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nl-NL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2017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Fondsen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vorm van samenwerken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 samen doen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gemeenschappelijke uitdagingen 2025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Wecreate</a:t>
            </a: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‘organisator en aanjager’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938947-9387-0C40-9240-22E61881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 samenwerken?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CF78AB-FAF3-1447-816D-D3B370D1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926" y="2104837"/>
            <a:ext cx="5394287" cy="381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900" b="1" dirty="0"/>
              <a:t>Kennisuitwisseling</a:t>
            </a:r>
          </a:p>
          <a:p>
            <a:pPr marL="0" indent="0">
              <a:buNone/>
            </a:pPr>
            <a:r>
              <a:rPr lang="nl-NL" sz="1900" dirty="0"/>
              <a:t>van best </a:t>
            </a:r>
            <a:r>
              <a:rPr lang="nl-NL" sz="1900" dirty="0" err="1"/>
              <a:t>practices</a:t>
            </a:r>
            <a:r>
              <a:rPr lang="nl-NL" sz="1900" dirty="0"/>
              <a:t>, ervaringen, ontwikkelingen, contacten.</a:t>
            </a:r>
          </a:p>
          <a:p>
            <a:pPr marL="342900" lvl="1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b="1" dirty="0"/>
              <a:t/>
            </a:r>
            <a:br>
              <a:rPr lang="nl-NL" sz="1900" b="1" dirty="0"/>
            </a:br>
            <a:r>
              <a:rPr lang="nl-NL" sz="1900" b="1" dirty="0"/>
              <a:t>Vergroten zichtbaarheid</a:t>
            </a:r>
            <a:br>
              <a:rPr lang="nl-NL" sz="1900" b="1" dirty="0"/>
            </a:br>
            <a:r>
              <a:rPr lang="nl-NL" sz="1900" dirty="0"/>
              <a:t>Bewustwording en activering van werkgevers en werknemers</a:t>
            </a:r>
          </a:p>
          <a:p>
            <a:pPr marL="342900" lvl="1" indent="0">
              <a:buNone/>
            </a:pPr>
            <a:endParaRPr lang="nl-NL" sz="1900" dirty="0"/>
          </a:p>
          <a:p>
            <a:pPr marL="342900" lvl="1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b="1" dirty="0"/>
              <a:t>Intersectorale samenwerking</a:t>
            </a:r>
          </a:p>
          <a:p>
            <a:pPr marL="0" indent="0">
              <a:buNone/>
            </a:pPr>
            <a:r>
              <a:rPr lang="nl-NL" sz="1900" dirty="0"/>
              <a:t>bij bestaande en nieuwe initiatieven</a:t>
            </a:r>
          </a:p>
        </p:txBody>
      </p:sp>
      <p:pic>
        <p:nvPicPr>
          <p:cNvPr id="6" name="Graphic 5" descr="Gloeilamp en tandwiel">
            <a:extLst>
              <a:ext uri="{FF2B5EF4-FFF2-40B4-BE49-F238E27FC236}">
                <a16:creationId xmlns:a16="http://schemas.microsoft.com/office/drawing/2014/main" xmlns="" id="{7C7EB3BB-6B75-D140-AB5D-8F90BF6BE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7184" y="2060463"/>
            <a:ext cx="882742" cy="882742"/>
          </a:xfrm>
          <a:prstGeom prst="rect">
            <a:avLst/>
          </a:prstGeom>
        </p:spPr>
      </p:pic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xmlns="" id="{027CA52D-4785-7B4B-8F65-504CD3772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25" y="3591650"/>
            <a:ext cx="882742" cy="882742"/>
          </a:xfrm>
          <a:prstGeom prst="rect">
            <a:avLst/>
          </a:prstGeom>
        </p:spPr>
      </p:pic>
      <p:pic>
        <p:nvPicPr>
          <p:cNvPr id="10" name="Graphic 9" descr="Proost">
            <a:extLst>
              <a:ext uri="{FF2B5EF4-FFF2-40B4-BE49-F238E27FC236}">
                <a16:creationId xmlns:a16="http://schemas.microsoft.com/office/drawing/2014/main" xmlns="" id="{B60D19FD-E540-554C-8758-E3B5902984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8650" y="5082559"/>
            <a:ext cx="693640" cy="693640"/>
          </a:xfrm>
          <a:prstGeom prst="rect">
            <a:avLst/>
          </a:prstGeom>
        </p:spPr>
      </p:pic>
      <p:pic>
        <p:nvPicPr>
          <p:cNvPr id="12" name="Graphic 11" descr="Zakelijke groei">
            <a:extLst>
              <a:ext uri="{FF2B5EF4-FFF2-40B4-BE49-F238E27FC236}">
                <a16:creationId xmlns:a16="http://schemas.microsoft.com/office/drawing/2014/main" xmlns="" id="{1DA0C910-F365-F045-A730-0FF8FE9833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49671" y="3094783"/>
            <a:ext cx="914400" cy="914400"/>
          </a:xfrm>
          <a:prstGeom prst="rect">
            <a:avLst/>
          </a:prstGeom>
        </p:spPr>
      </p:pic>
      <p:sp>
        <p:nvSpPr>
          <p:cNvPr id="16" name="Rechteraccolade 15">
            <a:extLst>
              <a:ext uri="{FF2B5EF4-FFF2-40B4-BE49-F238E27FC236}">
                <a16:creationId xmlns:a16="http://schemas.microsoft.com/office/drawing/2014/main" xmlns="" id="{1FE7AF9D-85F4-4948-BA1A-EBA489F5E774}"/>
              </a:ext>
            </a:extLst>
          </p:cNvPr>
          <p:cNvSpPr/>
          <p:nvPr/>
        </p:nvSpPr>
        <p:spPr>
          <a:xfrm>
            <a:off x="6804213" y="2091389"/>
            <a:ext cx="551329" cy="3617117"/>
          </a:xfrm>
          <a:prstGeom prst="rightBrace">
            <a:avLst>
              <a:gd name="adj1" fmla="val 8333"/>
              <a:gd name="adj2" fmla="val 51052"/>
            </a:avLst>
          </a:prstGeom>
          <a:ln w="38100">
            <a:solidFill>
              <a:srgbClr val="009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1BD99347-C6CB-CC4C-8F32-DE5CFDEB6B47}"/>
              </a:ext>
            </a:extLst>
          </p:cNvPr>
          <p:cNvSpPr txBox="1"/>
          <p:nvPr/>
        </p:nvSpPr>
        <p:spPr>
          <a:xfrm>
            <a:off x="7046258" y="3882230"/>
            <a:ext cx="180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Sneller en efficiënter innoveren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667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938947-9387-0C40-9240-22E61881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Waarop samenwerken</a:t>
            </a:r>
            <a:r>
              <a:rPr lang="nl-NL" b="1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CF78AB-FAF3-1447-816D-D3B370D1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926" y="2104837"/>
            <a:ext cx="5695727" cy="381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900" b="1" dirty="0"/>
              <a:t>Kennisuitwisseling</a:t>
            </a:r>
          </a:p>
          <a:p>
            <a:r>
              <a:rPr lang="nl-NL" sz="1800" dirty="0" smtClean="0"/>
              <a:t>LLO (Individuele leerrekening)</a:t>
            </a:r>
          </a:p>
          <a:p>
            <a:r>
              <a:rPr lang="nl-NL" sz="1800" dirty="0" smtClean="0"/>
              <a:t>Skills </a:t>
            </a:r>
            <a:r>
              <a:rPr lang="nl-NL" sz="1800" dirty="0" err="1" smtClean="0"/>
              <a:t>based</a:t>
            </a:r>
            <a:r>
              <a:rPr lang="nl-NL" sz="1800" dirty="0" smtClean="0"/>
              <a:t> arbeidsmarkt</a:t>
            </a:r>
          </a:p>
          <a:p>
            <a:r>
              <a:rPr lang="nl-NL" sz="1800" dirty="0" smtClean="0"/>
              <a:t>Ontwikkeling in opleidingsland </a:t>
            </a:r>
          </a:p>
          <a:p>
            <a:r>
              <a:rPr lang="nl-NL" sz="1800" dirty="0" smtClean="0"/>
              <a:t>Fiscale hobbels</a:t>
            </a:r>
          </a:p>
          <a:p>
            <a:r>
              <a:rPr lang="nl-NL" sz="1800" dirty="0" smtClean="0"/>
              <a:t>Sociale partners</a:t>
            </a:r>
          </a:p>
          <a:p>
            <a:pPr marL="0" indent="0">
              <a:buNone/>
            </a:pPr>
            <a:r>
              <a:rPr lang="nl-NL" sz="1900" b="1" dirty="0"/>
              <a:t/>
            </a:r>
            <a:br>
              <a:rPr lang="nl-NL" sz="1900" b="1" dirty="0"/>
            </a:br>
            <a:r>
              <a:rPr lang="nl-NL" sz="1900" b="1" dirty="0"/>
              <a:t>Vergroten </a:t>
            </a:r>
            <a:r>
              <a:rPr lang="nl-NL" sz="1900" b="1" dirty="0" smtClean="0"/>
              <a:t>zichtbaarheid</a:t>
            </a:r>
          </a:p>
          <a:p>
            <a:r>
              <a:rPr lang="nl-NL" sz="1900" dirty="0" smtClean="0"/>
              <a:t>Eén taal</a:t>
            </a:r>
          </a:p>
          <a:p>
            <a:r>
              <a:rPr lang="nl-NL" sz="1900" dirty="0" smtClean="0"/>
              <a:t>Gezamenlijke boodschap op gedeelde thema’s</a:t>
            </a:r>
          </a:p>
          <a:p>
            <a:r>
              <a:rPr lang="nl-NL" sz="1900" dirty="0" smtClean="0"/>
              <a:t>Dialoog met overheid en andere actoren </a:t>
            </a:r>
          </a:p>
          <a:p>
            <a:r>
              <a:rPr lang="nl-NL" sz="1900" dirty="0" smtClean="0"/>
              <a:t>Meedenken in uitvoering nieuw beleid (ESF+, </a:t>
            </a:r>
            <a:r>
              <a:rPr lang="nl-NL" sz="1900" dirty="0" err="1" smtClean="0"/>
              <a:t>Nlleertdoor</a:t>
            </a:r>
            <a:r>
              <a:rPr lang="nl-NL" sz="1900" dirty="0" smtClean="0"/>
              <a:t>, STAP, MDIEU </a:t>
            </a:r>
            <a:r>
              <a:rPr lang="nl-NL" sz="1900" dirty="0" err="1" smtClean="0"/>
              <a:t>etc</a:t>
            </a:r>
            <a:r>
              <a:rPr lang="nl-NL" sz="1900" dirty="0" smtClean="0"/>
              <a:t>)</a:t>
            </a:r>
            <a:r>
              <a:rPr lang="nl-NL" sz="1900" b="1" dirty="0" smtClean="0"/>
              <a:t> </a:t>
            </a:r>
            <a:r>
              <a:rPr lang="nl-NL" sz="1900" b="1" dirty="0"/>
              <a:t/>
            </a:r>
            <a:br>
              <a:rPr lang="nl-NL" sz="1900" b="1" dirty="0"/>
            </a:br>
            <a:endParaRPr lang="nl-NL" sz="1900" dirty="0" smtClean="0"/>
          </a:p>
        </p:txBody>
      </p:sp>
      <p:pic>
        <p:nvPicPr>
          <p:cNvPr id="6" name="Graphic 5" descr="Gloeilamp en tandwiel">
            <a:extLst>
              <a:ext uri="{FF2B5EF4-FFF2-40B4-BE49-F238E27FC236}">
                <a16:creationId xmlns:a16="http://schemas.microsoft.com/office/drawing/2014/main" xmlns="" id="{7C7EB3BB-6B75-D140-AB5D-8F90BF6BE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7184" y="2060463"/>
            <a:ext cx="882742" cy="882742"/>
          </a:xfrm>
          <a:prstGeom prst="rect">
            <a:avLst/>
          </a:prstGeom>
        </p:spPr>
      </p:pic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xmlns="" id="{027CA52D-4785-7B4B-8F65-504CD3772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7184" y="4474283"/>
            <a:ext cx="882742" cy="882742"/>
          </a:xfrm>
          <a:prstGeom prst="rect">
            <a:avLst/>
          </a:prstGeom>
        </p:spPr>
      </p:pic>
      <p:pic>
        <p:nvPicPr>
          <p:cNvPr id="12" name="Graphic 11" descr="Zakelijke groei">
            <a:extLst>
              <a:ext uri="{FF2B5EF4-FFF2-40B4-BE49-F238E27FC236}">
                <a16:creationId xmlns:a16="http://schemas.microsoft.com/office/drawing/2014/main" xmlns="" id="{1DA0C910-F365-F045-A730-0FF8FE9833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51111" y="3094783"/>
            <a:ext cx="914400" cy="914400"/>
          </a:xfrm>
          <a:prstGeom prst="rect">
            <a:avLst/>
          </a:prstGeom>
        </p:spPr>
      </p:pic>
      <p:sp>
        <p:nvSpPr>
          <p:cNvPr id="16" name="Rechteraccolade 15">
            <a:extLst>
              <a:ext uri="{FF2B5EF4-FFF2-40B4-BE49-F238E27FC236}">
                <a16:creationId xmlns:a16="http://schemas.microsoft.com/office/drawing/2014/main" xmlns="" id="{1FE7AF9D-85F4-4948-BA1A-EBA489F5E774}"/>
              </a:ext>
            </a:extLst>
          </p:cNvPr>
          <p:cNvSpPr/>
          <p:nvPr/>
        </p:nvSpPr>
        <p:spPr>
          <a:xfrm>
            <a:off x="7105653" y="2091389"/>
            <a:ext cx="551329" cy="3617117"/>
          </a:xfrm>
          <a:prstGeom prst="rightBrace">
            <a:avLst>
              <a:gd name="adj1" fmla="val 8333"/>
              <a:gd name="adj2" fmla="val 51052"/>
            </a:avLst>
          </a:prstGeom>
          <a:ln w="38100">
            <a:solidFill>
              <a:srgbClr val="009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1BD99347-C6CB-CC4C-8F32-DE5CFDEB6B47}"/>
              </a:ext>
            </a:extLst>
          </p:cNvPr>
          <p:cNvSpPr txBox="1"/>
          <p:nvPr/>
        </p:nvSpPr>
        <p:spPr>
          <a:xfrm>
            <a:off x="7347698" y="3882230"/>
            <a:ext cx="180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Sneller en efficiënter innoveren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0319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938947-9387-0C40-9240-22E61881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Waarop </a:t>
            </a:r>
            <a:r>
              <a:rPr lang="nl-NL" b="1" dirty="0"/>
              <a:t>samenwerken?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CF78AB-FAF3-1447-816D-D3B370D1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926" y="2104837"/>
            <a:ext cx="5695727" cy="381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900" b="1" dirty="0"/>
              <a:t/>
            </a:r>
            <a:br>
              <a:rPr lang="nl-NL" sz="1900" b="1" dirty="0"/>
            </a:br>
            <a:endParaRPr lang="nl-NL" sz="1900" dirty="0"/>
          </a:p>
          <a:p>
            <a:pPr marL="0" indent="0">
              <a:buNone/>
            </a:pPr>
            <a:r>
              <a:rPr lang="nl-NL" sz="1900" b="1" dirty="0"/>
              <a:t>Intersectorale </a:t>
            </a:r>
            <a:r>
              <a:rPr lang="nl-NL" sz="1900" b="1" dirty="0" smtClean="0"/>
              <a:t>samenwerking</a:t>
            </a:r>
          </a:p>
          <a:p>
            <a:r>
              <a:rPr lang="nl-NL" sz="1900" dirty="0" smtClean="0"/>
              <a:t>Project Eigen Regie</a:t>
            </a:r>
          </a:p>
          <a:p>
            <a:r>
              <a:rPr lang="nl-NL" sz="1900" dirty="0" smtClean="0"/>
              <a:t>Transitiepaden op basis van beroepsgroepenanalyse</a:t>
            </a:r>
          </a:p>
          <a:p>
            <a:r>
              <a:rPr lang="nl-NL" sz="1900" dirty="0" err="1" smtClean="0"/>
              <a:t>WerkpersepctiefNL</a:t>
            </a:r>
            <a:r>
              <a:rPr lang="nl-NL" sz="1900" dirty="0" smtClean="0"/>
              <a:t> (convenant tussen krimp en groei)</a:t>
            </a:r>
          </a:p>
          <a:p>
            <a:r>
              <a:rPr lang="nl-NL" sz="1900" dirty="0"/>
              <a:t>Gelegenheidscoalities </a:t>
            </a:r>
            <a:r>
              <a:rPr lang="nl-NL" sz="1900" dirty="0" smtClean="0"/>
              <a:t>(NL </a:t>
            </a:r>
            <a:r>
              <a:rPr lang="nl-NL" sz="1900" dirty="0"/>
              <a:t>Leert </a:t>
            </a:r>
            <a:r>
              <a:rPr lang="nl-NL" sz="1900" dirty="0" smtClean="0"/>
              <a:t>door)</a:t>
            </a:r>
          </a:p>
          <a:p>
            <a:r>
              <a:rPr lang="nl-NL" sz="1900" dirty="0" smtClean="0"/>
              <a:t>Netwerk en elkaar vinden (bilateraal elkaar vinden)</a:t>
            </a:r>
            <a:endParaRPr lang="nl-NL" sz="1900" dirty="0"/>
          </a:p>
          <a:p>
            <a:endParaRPr lang="nl-NL" sz="1900" dirty="0"/>
          </a:p>
        </p:txBody>
      </p:sp>
      <p:pic>
        <p:nvPicPr>
          <p:cNvPr id="10" name="Graphic 9" descr="Proost">
            <a:extLst>
              <a:ext uri="{FF2B5EF4-FFF2-40B4-BE49-F238E27FC236}">
                <a16:creationId xmlns:a16="http://schemas.microsoft.com/office/drawing/2014/main" xmlns="" id="{B60D19FD-E540-554C-8758-E3B590298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828" y="3414533"/>
            <a:ext cx="693640" cy="693640"/>
          </a:xfrm>
          <a:prstGeom prst="rect">
            <a:avLst/>
          </a:prstGeom>
        </p:spPr>
      </p:pic>
      <p:pic>
        <p:nvPicPr>
          <p:cNvPr id="12" name="Graphic 11" descr="Zakelijke groei">
            <a:extLst>
              <a:ext uri="{FF2B5EF4-FFF2-40B4-BE49-F238E27FC236}">
                <a16:creationId xmlns:a16="http://schemas.microsoft.com/office/drawing/2014/main" xmlns="" id="{1DA0C910-F365-F045-A730-0FF8FE9833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51111" y="3094783"/>
            <a:ext cx="914400" cy="914400"/>
          </a:xfrm>
          <a:prstGeom prst="rect">
            <a:avLst/>
          </a:prstGeom>
        </p:spPr>
      </p:pic>
      <p:sp>
        <p:nvSpPr>
          <p:cNvPr id="16" name="Rechteraccolade 15">
            <a:extLst>
              <a:ext uri="{FF2B5EF4-FFF2-40B4-BE49-F238E27FC236}">
                <a16:creationId xmlns:a16="http://schemas.microsoft.com/office/drawing/2014/main" xmlns="" id="{1FE7AF9D-85F4-4948-BA1A-EBA489F5E774}"/>
              </a:ext>
            </a:extLst>
          </p:cNvPr>
          <p:cNvSpPr/>
          <p:nvPr/>
        </p:nvSpPr>
        <p:spPr>
          <a:xfrm>
            <a:off x="7105653" y="2091389"/>
            <a:ext cx="551329" cy="3617117"/>
          </a:xfrm>
          <a:prstGeom prst="rightBrace">
            <a:avLst>
              <a:gd name="adj1" fmla="val 8333"/>
              <a:gd name="adj2" fmla="val 51052"/>
            </a:avLst>
          </a:prstGeom>
          <a:ln w="38100">
            <a:solidFill>
              <a:srgbClr val="009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1BD99347-C6CB-CC4C-8F32-DE5CFDEB6B47}"/>
              </a:ext>
            </a:extLst>
          </p:cNvPr>
          <p:cNvSpPr txBox="1"/>
          <p:nvPr/>
        </p:nvSpPr>
        <p:spPr>
          <a:xfrm>
            <a:off x="7347698" y="3882230"/>
            <a:ext cx="180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Sneller en efficiënter innoveren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3230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59F08FA-8CE3-B74E-8FFD-0BFD91A0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8</a:t>
            </a:fld>
            <a:r>
              <a:rPr lang="nl-NL"/>
              <a:t> |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D6C30FAD-32BF-184D-BD73-7DEC2C7178EE}"/>
              </a:ext>
            </a:extLst>
          </p:cNvPr>
          <p:cNvSpPr txBox="1">
            <a:spLocks/>
          </p:cNvSpPr>
          <p:nvPr/>
        </p:nvSpPr>
        <p:spPr>
          <a:xfrm>
            <a:off x="1549248" y="2349874"/>
            <a:ext cx="6731304" cy="34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dirty="0"/>
              <a:t>Meer dan ooit moeten werknemers regie nemen op hun eigen inzetbaarheid.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dirty="0"/>
              <a:t>Maar hoe?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i="1" dirty="0"/>
              <a:t>Hoe kunnen werkgevers &amp; werknemers gestimuleerd en gefaciliteerd worden om meer eigen regie te nemen op Duurzame Inzetbaarheid?</a:t>
            </a:r>
            <a:endParaRPr lang="nl-NL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nl-NL" sz="2400" dirty="0"/>
          </a:p>
        </p:txBody>
      </p:sp>
      <p:pic>
        <p:nvPicPr>
          <p:cNvPr id="6" name="Graphic 5" descr="Cloud Computing">
            <a:extLst>
              <a:ext uri="{FF2B5EF4-FFF2-40B4-BE49-F238E27FC236}">
                <a16:creationId xmlns:a16="http://schemas.microsoft.com/office/drawing/2014/main" xmlns="" id="{54335331-0843-654A-A45C-11AF838F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650" y="2125266"/>
            <a:ext cx="685800" cy="685800"/>
          </a:xfrm>
          <a:prstGeom prst="rect">
            <a:avLst/>
          </a:prstGeom>
        </p:spPr>
      </p:pic>
      <p:pic>
        <p:nvPicPr>
          <p:cNvPr id="7" name="Graphic 6" descr="Persoon met stok">
            <a:extLst>
              <a:ext uri="{FF2B5EF4-FFF2-40B4-BE49-F238E27FC236}">
                <a16:creationId xmlns:a16="http://schemas.microsoft.com/office/drawing/2014/main" xmlns="" id="{9FD6D4B4-0F6E-ED40-B7E6-63CE90CE1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2269" y="3323630"/>
            <a:ext cx="685800" cy="685800"/>
          </a:xfrm>
          <a:prstGeom prst="rect">
            <a:avLst/>
          </a:prstGeom>
        </p:spPr>
      </p:pic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xmlns="" id="{06B53B88-BA46-624A-9302-54C53C1B3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2269" y="4521995"/>
            <a:ext cx="685800" cy="6858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xmlns="" id="{9D64A9D0-02C7-524C-884F-12D10837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NL" b="1" dirty="0" smtClean="0"/>
              <a:t>Versterken Eigen Regie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51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C898FA-E905-EF45-8ED8-9D2FD830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Versterken Eigen Regie</a:t>
            </a:r>
            <a:endParaRPr 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73E7F7A-B10F-7C46-8A81-D181E5F3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B72D-65BF-445D-B99B-DE4C670FF412}" type="slidenum">
              <a:rPr lang="nl-NL" smtClean="0"/>
              <a:pPr/>
              <a:t>9</a:t>
            </a:fld>
            <a:r>
              <a:rPr lang="nl-NL"/>
              <a:t> |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3B7A914-09E8-3C43-AE98-80622B71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2262">
            <a:off x="2802622" y="2041996"/>
            <a:ext cx="1715537" cy="1638491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3C66B4A-03B7-684C-A54A-46DA40705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65312">
            <a:off x="4775391" y="1969725"/>
            <a:ext cx="1823701" cy="1999941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F1F489D0-FCAB-C045-911D-F487926E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06556">
            <a:off x="6429871" y="2188881"/>
            <a:ext cx="1763720" cy="17969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D2628EF5-E91C-6548-917C-55FF36B04DA3}"/>
              </a:ext>
            </a:extLst>
          </p:cNvPr>
          <p:cNvSpPr/>
          <p:nvPr/>
        </p:nvSpPr>
        <p:spPr>
          <a:xfrm>
            <a:off x="1032387" y="3796134"/>
            <a:ext cx="7079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100" dirty="0"/>
              <a:t>Bereiken van eigen regie is een </a:t>
            </a:r>
            <a:r>
              <a:rPr lang="nl-NL" sz="2100" b="1" dirty="0"/>
              <a:t>complex</a:t>
            </a:r>
            <a:r>
              <a:rPr lang="nl-NL" sz="2100" dirty="0"/>
              <a:t> vraagstuk</a:t>
            </a:r>
          </a:p>
          <a:p>
            <a:pPr algn="ctr"/>
            <a:r>
              <a:rPr lang="nl-NL" sz="2100" dirty="0"/>
              <a:t>waarbij </a:t>
            </a:r>
            <a:r>
              <a:rPr lang="nl-NL" sz="2100" b="1" dirty="0"/>
              <a:t>diverse partijen </a:t>
            </a:r>
            <a:r>
              <a:rPr lang="nl-NL" sz="2100" dirty="0"/>
              <a:t>allen een stukje van de puzzel bezitten.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1FA7D434-F06D-6245-A00C-3E6A15BEA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986" y="4533491"/>
            <a:ext cx="1666289" cy="1538112"/>
          </a:xfrm>
          <a:prstGeom prst="rect">
            <a:avLst/>
          </a:prstGeom>
        </p:spPr>
      </p:pic>
      <p:pic>
        <p:nvPicPr>
          <p:cNvPr id="10" name="Graphic 2" descr="Puzzel">
            <a:extLst>
              <a:ext uri="{FF2B5EF4-FFF2-40B4-BE49-F238E27FC236}">
                <a16:creationId xmlns:a16="http://schemas.microsoft.com/office/drawing/2014/main" xmlns="" id="{1C3AE707-7A6C-5D4F-887F-B765E5C63B3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58993">
            <a:off x="748934" y="2294253"/>
            <a:ext cx="1589484" cy="158948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B208D17-1FDA-B342-8690-5596E95E6B08}"/>
              </a:ext>
            </a:extLst>
          </p:cNvPr>
          <p:cNvSpPr txBox="1"/>
          <p:nvPr/>
        </p:nvSpPr>
        <p:spPr>
          <a:xfrm rot="19800813">
            <a:off x="874386" y="2873754"/>
            <a:ext cx="1313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>
                <a:solidFill>
                  <a:schemeClr val="bg1"/>
                </a:solidFill>
              </a:rPr>
              <a:t>Vakbonden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90CDD63A-C1E0-0E4F-A701-BED8D2125C61}"/>
              </a:ext>
            </a:extLst>
          </p:cNvPr>
          <p:cNvSpPr txBox="1"/>
          <p:nvPr/>
        </p:nvSpPr>
        <p:spPr>
          <a:xfrm rot="20868158">
            <a:off x="2872948" y="2675000"/>
            <a:ext cx="1313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>
                <a:solidFill>
                  <a:schemeClr val="bg1"/>
                </a:solidFill>
              </a:rPr>
              <a:t>O&amp;O organisaties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D21C2BDF-59C0-BA47-B807-91BAC05D88B8}"/>
              </a:ext>
            </a:extLst>
          </p:cNvPr>
          <p:cNvSpPr txBox="1"/>
          <p:nvPr/>
        </p:nvSpPr>
        <p:spPr>
          <a:xfrm rot="659514">
            <a:off x="4907855" y="2914526"/>
            <a:ext cx="1313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 err="1">
                <a:solidFill>
                  <a:schemeClr val="bg1"/>
                </a:solidFill>
              </a:rPr>
              <a:t>Werkgevers-organisaties</a:t>
            </a:r>
            <a:endParaRPr lang="nl-NL" sz="135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E93F9E1-16BB-E34A-B40D-16086CEF67B7}"/>
              </a:ext>
            </a:extLst>
          </p:cNvPr>
          <p:cNvSpPr txBox="1"/>
          <p:nvPr/>
        </p:nvSpPr>
        <p:spPr>
          <a:xfrm rot="1326487">
            <a:off x="6807751" y="2838730"/>
            <a:ext cx="1313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 err="1">
                <a:solidFill>
                  <a:schemeClr val="bg1"/>
                </a:solidFill>
              </a:rPr>
              <a:t>Kennis-instellingen</a:t>
            </a:r>
            <a:endParaRPr lang="nl-NL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91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477</Words>
  <Application>Microsoft Office PowerPoint</Application>
  <PresentationFormat>Diavoorstelling (4:3)</PresentationFormat>
  <Paragraphs>175</Paragraphs>
  <Slides>16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Samenwerkende O&amp;O organisaties</vt:lpstr>
      <vt:lpstr>De Samenwerkende O&amp;O organisaties</vt:lpstr>
      <vt:lpstr>De Samenwerkende O&amp;O organisaties</vt:lpstr>
      <vt:lpstr>Aanleiding</vt:lpstr>
      <vt:lpstr>Waarom samenwerken?</vt:lpstr>
      <vt:lpstr>Waarop samenwerken?</vt:lpstr>
      <vt:lpstr>Waarop samenwerken?</vt:lpstr>
      <vt:lpstr>Versterken Eigen Regie</vt:lpstr>
      <vt:lpstr>Versterken Eigen Regie</vt:lpstr>
      <vt:lpstr>Hoe samenwerken?</vt:lpstr>
      <vt:lpstr>Versterken Eigen Regie</vt:lpstr>
      <vt:lpstr>Eén methode, één taal</vt:lpstr>
      <vt:lpstr>Hoe samenwerken?</vt:lpstr>
      <vt:lpstr>Hoe samenwerken?</vt:lpstr>
      <vt:lpstr>WerkperspectiefNL (convenant)</vt:lpstr>
      <vt:lpstr>Meer informatie?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Samenwerkende O&amp;O organisaties</dc:title>
  <dc:creator>Manon N. Graafland</dc:creator>
  <cp:lastModifiedBy>Jurjen Terpstra</cp:lastModifiedBy>
  <cp:revision>47</cp:revision>
  <cp:lastPrinted>2019-12-12T08:15:44Z</cp:lastPrinted>
  <dcterms:created xsi:type="dcterms:W3CDTF">2019-12-11T08:55:56Z</dcterms:created>
  <dcterms:modified xsi:type="dcterms:W3CDTF">2020-11-27T08:26:07Z</dcterms:modified>
</cp:coreProperties>
</file>